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0" r:id="rId5"/>
    <p:sldId id="285" r:id="rId6"/>
    <p:sldId id="290" r:id="rId7"/>
    <p:sldId id="286" r:id="rId8"/>
    <p:sldId id="291" r:id="rId9"/>
    <p:sldId id="287" r:id="rId10"/>
    <p:sldId id="288" r:id="rId11"/>
    <p:sldId id="292" r:id="rId12"/>
    <p:sldId id="289" r:id="rId13"/>
    <p:sldId id="262" r:id="rId14"/>
    <p:sldId id="284"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3E92"/>
    <a:srgbClr val="2B7589"/>
    <a:srgbClr val="779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97A095-910A-4E72-A3E7-A780DA3595A7}" v="13" dt="2022-06-01T13:13:37.222"/>
    <p1510:client id="{BD474E53-D0EB-452D-8526-A35D05A643CB}" v="12" dt="2022-06-01T07:30:36.273"/>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Styl pośredni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Styl ciemny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46" y="72"/>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rida Tylienė" userId="S::d71806@sso.vtdko.lt::c1c74bc6-f0ea-4668-b0e9-e75d39b67032" providerId="AD" clId="Web-{4A97A095-910A-4E72-A3E7-A780DA3595A7}"/>
    <pc:docChg chg="modSld">
      <pc:chgData name="Airida Tylienė" userId="S::d71806@sso.vtdko.lt::c1c74bc6-f0ea-4668-b0e9-e75d39b67032" providerId="AD" clId="Web-{4A97A095-910A-4E72-A3E7-A780DA3595A7}" dt="2022-06-01T13:13:34.987" v="12" actId="20577"/>
      <pc:docMkLst>
        <pc:docMk/>
      </pc:docMkLst>
      <pc:sldChg chg="delSp modSp">
        <pc:chgData name="Airida Tylienė" userId="S::d71806@sso.vtdko.lt::c1c74bc6-f0ea-4668-b0e9-e75d39b67032" providerId="AD" clId="Web-{4A97A095-910A-4E72-A3E7-A780DA3595A7}" dt="2022-06-01T13:13:34.987" v="12" actId="20577"/>
        <pc:sldMkLst>
          <pc:docMk/>
          <pc:sldMk cId="1666385746" sldId="280"/>
        </pc:sldMkLst>
        <pc:spChg chg="mod">
          <ac:chgData name="Airida Tylienė" userId="S::d71806@sso.vtdko.lt::c1c74bc6-f0ea-4668-b0e9-e75d39b67032" providerId="AD" clId="Web-{4A97A095-910A-4E72-A3E7-A780DA3595A7}" dt="2022-06-01T13:13:34.987" v="12" actId="20577"/>
          <ac:spMkLst>
            <pc:docMk/>
            <pc:sldMk cId="1666385746" sldId="280"/>
            <ac:spMk id="2" creationId="{00000000-0000-0000-0000-000000000000}"/>
          </ac:spMkLst>
        </pc:spChg>
        <pc:spChg chg="del">
          <ac:chgData name="Airida Tylienė" userId="S::d71806@sso.vtdko.lt::c1c74bc6-f0ea-4668-b0e9-e75d39b67032" providerId="AD" clId="Web-{4A97A095-910A-4E72-A3E7-A780DA3595A7}" dt="2022-06-01T13:13:21.581" v="3"/>
          <ac:spMkLst>
            <pc:docMk/>
            <pc:sldMk cId="1666385746" sldId="280"/>
            <ac:spMk id="5" creationId="{90B3FFFE-BCCA-46CC-8F35-03583A47AFE6}"/>
          </ac:spMkLst>
        </pc:spChg>
      </pc:sldChg>
    </pc:docChg>
  </pc:docChgLst>
  <pc:docChgLst>
    <pc:chgData name="Daiva Makutėnienė" userId="S::d.makuteniene@vtdko.lt::ab23a386-ca4a-4731-8508-c033cd267b75" providerId="AD" clId="Web-{BD474E53-D0EB-452D-8526-A35D05A643CB}"/>
    <pc:docChg chg="modSld">
      <pc:chgData name="Daiva Makutėnienė" userId="S::d.makuteniene@vtdko.lt::ab23a386-ca4a-4731-8508-c033cd267b75" providerId="AD" clId="Web-{BD474E53-D0EB-452D-8526-A35D05A643CB}" dt="2022-06-01T07:30:36.273" v="14" actId="20577"/>
      <pc:docMkLst>
        <pc:docMk/>
      </pc:docMkLst>
      <pc:sldChg chg="modSp">
        <pc:chgData name="Daiva Makutėnienė" userId="S::d.makuteniene@vtdko.lt::ab23a386-ca4a-4731-8508-c033cd267b75" providerId="AD" clId="Web-{BD474E53-D0EB-452D-8526-A35D05A643CB}" dt="2022-06-01T07:29:52.476" v="3" actId="20577"/>
        <pc:sldMkLst>
          <pc:docMk/>
          <pc:sldMk cId="3801253794" sldId="285"/>
        </pc:sldMkLst>
        <pc:spChg chg="mod">
          <ac:chgData name="Daiva Makutėnienė" userId="S::d.makuteniene@vtdko.lt::ab23a386-ca4a-4731-8508-c033cd267b75" providerId="AD" clId="Web-{BD474E53-D0EB-452D-8526-A35D05A643CB}" dt="2022-06-01T07:29:52.476" v="3" actId="20577"/>
          <ac:spMkLst>
            <pc:docMk/>
            <pc:sldMk cId="3801253794" sldId="285"/>
            <ac:spMk id="3" creationId="{B1E504DC-321A-4366-8F88-AB585F60CF5F}"/>
          </ac:spMkLst>
        </pc:spChg>
      </pc:sldChg>
      <pc:sldChg chg="modSp">
        <pc:chgData name="Daiva Makutėnienė" userId="S::d.makuteniene@vtdko.lt::ab23a386-ca4a-4731-8508-c033cd267b75" providerId="AD" clId="Web-{BD474E53-D0EB-452D-8526-A35D05A643CB}" dt="2022-06-01T07:30:03.132" v="6" actId="20577"/>
        <pc:sldMkLst>
          <pc:docMk/>
          <pc:sldMk cId="3058306708" sldId="286"/>
        </pc:sldMkLst>
        <pc:spChg chg="mod">
          <ac:chgData name="Daiva Makutėnienė" userId="S::d.makuteniene@vtdko.lt::ab23a386-ca4a-4731-8508-c033cd267b75" providerId="AD" clId="Web-{BD474E53-D0EB-452D-8526-A35D05A643CB}" dt="2022-06-01T07:30:03.132" v="6" actId="20577"/>
          <ac:spMkLst>
            <pc:docMk/>
            <pc:sldMk cId="3058306708" sldId="286"/>
            <ac:spMk id="3" creationId="{B1E504DC-321A-4366-8F88-AB585F60CF5F}"/>
          </ac:spMkLst>
        </pc:spChg>
      </pc:sldChg>
      <pc:sldChg chg="modSp">
        <pc:chgData name="Daiva Makutėnienė" userId="S::d.makuteniene@vtdko.lt::ab23a386-ca4a-4731-8508-c033cd267b75" providerId="AD" clId="Web-{BD474E53-D0EB-452D-8526-A35D05A643CB}" dt="2022-06-01T07:30:19.808" v="10" actId="20577"/>
        <pc:sldMkLst>
          <pc:docMk/>
          <pc:sldMk cId="2280647543" sldId="287"/>
        </pc:sldMkLst>
        <pc:spChg chg="mod">
          <ac:chgData name="Daiva Makutėnienė" userId="S::d.makuteniene@vtdko.lt::ab23a386-ca4a-4731-8508-c033cd267b75" providerId="AD" clId="Web-{BD474E53-D0EB-452D-8526-A35D05A643CB}" dt="2022-06-01T07:30:19.808" v="10" actId="20577"/>
          <ac:spMkLst>
            <pc:docMk/>
            <pc:sldMk cId="2280647543" sldId="287"/>
            <ac:spMk id="3" creationId="{B1E504DC-321A-4366-8F88-AB585F60CF5F}"/>
          </ac:spMkLst>
        </pc:spChg>
      </pc:sldChg>
      <pc:sldChg chg="modSp">
        <pc:chgData name="Daiva Makutėnienė" userId="S::d.makuteniene@vtdko.lt::ab23a386-ca4a-4731-8508-c033cd267b75" providerId="AD" clId="Web-{BD474E53-D0EB-452D-8526-A35D05A643CB}" dt="2022-06-01T07:30:36.273" v="14" actId="20577"/>
        <pc:sldMkLst>
          <pc:docMk/>
          <pc:sldMk cId="763100250" sldId="288"/>
        </pc:sldMkLst>
        <pc:spChg chg="mod">
          <ac:chgData name="Daiva Makutėnienė" userId="S::d.makuteniene@vtdko.lt::ab23a386-ca4a-4731-8508-c033cd267b75" providerId="AD" clId="Web-{BD474E53-D0EB-452D-8526-A35D05A643CB}" dt="2022-06-01T07:30:36.273" v="14" actId="20577"/>
          <ac:spMkLst>
            <pc:docMk/>
            <pc:sldMk cId="763100250" sldId="288"/>
            <ac:spMk id="3" creationId="{11A12CD5-6366-E74E-FE97-3AE012BF260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E01C8C4-A867-492E-A338-7F699822B12F}" type="datetimeFigureOut">
              <a:rPr lang="pl-PL" smtClean="0"/>
              <a:t>02.06.2022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4021522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E01C8C4-A867-492E-A338-7F699822B12F}" type="datetimeFigureOut">
              <a:rPr lang="pl-PL" smtClean="0"/>
              <a:t>02.06.2022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175325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E01C8C4-A867-492E-A338-7F699822B12F}" type="datetimeFigureOut">
              <a:rPr lang="pl-PL" smtClean="0"/>
              <a:t>02.06.2022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412658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E01C8C4-A867-492E-A338-7F699822B12F}" type="datetimeFigureOut">
              <a:rPr lang="pl-PL" smtClean="0"/>
              <a:t>02.06.2022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411725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E01C8C4-A867-492E-A338-7F699822B12F}" type="datetimeFigureOut">
              <a:rPr lang="pl-PL" smtClean="0"/>
              <a:t>02.06.2022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374725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E01C8C4-A867-492E-A338-7F699822B12F}" type="datetimeFigureOut">
              <a:rPr lang="pl-PL" smtClean="0"/>
              <a:t>02.06.2022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91202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E01C8C4-A867-492E-A338-7F699822B12F}" type="datetimeFigureOut">
              <a:rPr lang="pl-PL" smtClean="0"/>
              <a:t>02.06.2022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3826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E01C8C4-A867-492E-A338-7F699822B12F}" type="datetimeFigureOut">
              <a:rPr lang="pl-PL" smtClean="0"/>
              <a:t>02.06.2022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53685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E01C8C4-A867-492E-A338-7F699822B12F}" type="datetimeFigureOut">
              <a:rPr lang="pl-PL" smtClean="0"/>
              <a:t>02.06.2022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39175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E01C8C4-A867-492E-A338-7F699822B12F}" type="datetimeFigureOut">
              <a:rPr lang="pl-PL" smtClean="0"/>
              <a:t>02.06.2022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227384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E01C8C4-A867-492E-A338-7F699822B12F}" type="datetimeFigureOut">
              <a:rPr lang="pl-PL" smtClean="0"/>
              <a:t>02.06.2022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8218D93-5460-4C73-A3C6-77C9A6326309}" type="slidenum">
              <a:rPr lang="pl-PL" smtClean="0"/>
              <a:t>‹#›</a:t>
            </a:fld>
            <a:endParaRPr lang="pl-PL"/>
          </a:p>
        </p:txBody>
      </p:sp>
    </p:spTree>
    <p:extLst>
      <p:ext uri="{BB962C8B-B14F-4D97-AF65-F5344CB8AC3E}">
        <p14:creationId xmlns:p14="http://schemas.microsoft.com/office/powerpoint/2010/main" val="125283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2" name="Prostokąt 11"/>
          <p:cNvSpPr/>
          <p:nvPr userDrawn="1"/>
        </p:nvSpPr>
        <p:spPr>
          <a:xfrm>
            <a:off x="0" y="0"/>
            <a:ext cx="9144000" cy="14127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tytułu 1"/>
          <p:cNvSpPr>
            <a:spLocks noGrp="1"/>
          </p:cNvSpPr>
          <p:nvPr>
            <p:ph type="title"/>
          </p:nvPr>
        </p:nvSpPr>
        <p:spPr>
          <a:xfrm>
            <a:off x="1403408" y="2852936"/>
            <a:ext cx="6768752" cy="1340768"/>
          </a:xfrm>
          <a:prstGeom prst="rect">
            <a:avLst/>
          </a:prstGeom>
          <a:noFill/>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647564" y="1736812"/>
            <a:ext cx="7236296" cy="5049180"/>
          </a:xfrm>
          <a:prstGeom prst="rect">
            <a:avLst/>
          </a:prstGeom>
          <a:noFill/>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1C8C4-A867-492E-A338-7F699822B12F}" type="datetimeFigureOut">
              <a:rPr lang="pl-PL" smtClean="0"/>
              <a:t>02.06.2022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18D93-5460-4C73-A3C6-77C9A6326309}" type="slidenum">
              <a:rPr lang="pl-PL" smtClean="0"/>
              <a:t>‹#›</a:t>
            </a:fld>
            <a:endParaRPr lang="pl-PL"/>
          </a:p>
        </p:txBody>
      </p:sp>
      <p:sp>
        <p:nvSpPr>
          <p:cNvPr id="7" name="Prostokąt 6"/>
          <p:cNvSpPr/>
          <p:nvPr userDrawn="1"/>
        </p:nvSpPr>
        <p:spPr>
          <a:xfrm>
            <a:off x="1346917" y="213128"/>
            <a:ext cx="1620000" cy="990110"/>
          </a:xfrm>
          <a:prstGeom prst="rect">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p:cNvSpPr/>
          <p:nvPr userDrawn="1"/>
        </p:nvSpPr>
        <p:spPr>
          <a:xfrm>
            <a:off x="0" y="0"/>
            <a:ext cx="9144000" cy="1412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27"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313834" y="211388"/>
            <a:ext cx="3483249"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8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d.makuteniene@vtdko.lt"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k9cFq3V8qLM?start=24&amp;feature=oembed" TargetMode="External"/><Relationship Id="rId4" Type="http://schemas.openxmlformats.org/officeDocument/2006/relationships/hyperlink" Target="https://youtu.be/k9cFq3V8qL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31540" y="2693987"/>
            <a:ext cx="8460940" cy="1470025"/>
          </a:xfrm>
        </p:spPr>
        <p:txBody>
          <a:bodyPr>
            <a:normAutofit/>
          </a:bodyPr>
          <a:lstStyle/>
          <a:p>
            <a:r>
              <a:rPr lang="en-GB" b="1" dirty="0">
                <a:latin typeface="Times New Roman"/>
                <a:cs typeface="Times New Roman"/>
              </a:rPr>
              <a:t>2. BIM file extensions</a:t>
            </a:r>
            <a:br>
              <a:rPr lang="en-GB" b="1" dirty="0">
                <a:latin typeface="Times New Roman"/>
                <a:cs typeface="Times New Roman"/>
              </a:rPr>
            </a:br>
            <a:r>
              <a:rPr lang="en-GB" b="1" dirty="0">
                <a:latin typeface="Times New Roman"/>
                <a:cs typeface="Times New Roman"/>
              </a:rPr>
              <a:t>and readers </a:t>
            </a:r>
            <a:endParaRPr lang="pl-P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38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7FFBFA-ADE5-803F-517E-23AFF4B46E3A}"/>
              </a:ext>
            </a:extLst>
          </p:cNvPr>
          <p:cNvSpPr txBox="1"/>
          <p:nvPr/>
        </p:nvSpPr>
        <p:spPr>
          <a:xfrm>
            <a:off x="3563888" y="4941168"/>
            <a:ext cx="5058303" cy="1061829"/>
          </a:xfrm>
          <a:prstGeom prst="rect">
            <a:avLst/>
          </a:prstGeom>
          <a:noFill/>
        </p:spPr>
        <p:txBody>
          <a:bodyPr rot="0" spcFirstLastPara="0" vertOverflow="overflow" horzOverflow="overflow" vert="horz" wrap="square" lIns="45720" tIns="22860" rIns="45720" bIns="22860" numCol="1" spcCol="0" rtlCol="0" fromWordArt="0" anchor="t" anchorCtr="0" forceAA="0" compatLnSpc="1">
            <a:prstTxWarp prst="textNoShape">
              <a:avLst/>
            </a:prstTxWarp>
            <a:spAutoFit/>
          </a:bodyPr>
          <a:lstStyle/>
          <a:p>
            <a:pPr algn="r"/>
            <a:r>
              <a:rPr lang="en-US" sz="2200" dirty="0" err="1">
                <a:latin typeface="Times New Roman"/>
                <a:cs typeface="Times New Roman"/>
              </a:rPr>
              <a:t>Dr.Daiva</a:t>
            </a:r>
            <a:r>
              <a:rPr lang="en-US" sz="2200" dirty="0">
                <a:latin typeface="Times New Roman"/>
                <a:cs typeface="Times New Roman"/>
              </a:rPr>
              <a:t> </a:t>
            </a:r>
            <a:r>
              <a:rPr lang="en-US" sz="2200" b="1" dirty="0" err="1">
                <a:latin typeface="Times New Roman"/>
                <a:cs typeface="Times New Roman"/>
              </a:rPr>
              <a:t>Makutėnienė</a:t>
            </a:r>
            <a:r>
              <a:rPr lang="en-US" sz="2200" dirty="0">
                <a:latin typeface="Times New Roman"/>
                <a:cs typeface="Times New Roman"/>
              </a:rPr>
              <a:t>,</a:t>
            </a:r>
          </a:p>
          <a:p>
            <a:pPr algn="r"/>
            <a:r>
              <a:rPr lang="en-US" sz="2200" dirty="0">
                <a:latin typeface="Times New Roman"/>
                <a:cs typeface="Times New Roman"/>
                <a:hlinkClick r:id="rId2"/>
              </a:rPr>
              <a:t>d.makuteniene@vtdko.lt</a:t>
            </a:r>
            <a:r>
              <a:rPr lang="en-US" sz="2200" dirty="0">
                <a:latin typeface="Times New Roman"/>
                <a:cs typeface="Times New Roman"/>
              </a:rPr>
              <a:t> </a:t>
            </a:r>
          </a:p>
          <a:p>
            <a:pPr algn="r"/>
            <a:r>
              <a:rPr lang="en-US" sz="2200" dirty="0">
                <a:latin typeface="Times New Roman"/>
                <a:cs typeface="Times New Roman"/>
              </a:rPr>
              <a:t>Vilnius College of Technologies and Design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2528900"/>
            <a:ext cx="6984776" cy="2308324"/>
          </a:xfrm>
          <a:prstGeom prst="rect">
            <a:avLst/>
          </a:prstGeom>
        </p:spPr>
        <p:txBody>
          <a:bodyPr wrap="square">
            <a:spAutoFit/>
          </a:bodyPr>
          <a:lstStyle/>
          <a:p>
            <a:pPr algn="ctr"/>
            <a:r>
              <a:rPr lang="en-GB" sz="2400" dirty="0">
                <a:latin typeface="Times New Roman" panose="02020603050405020304" pitchFamily="18" charset="0"/>
                <a:cs typeface="Times New Roman" panose="02020603050405020304" pitchFamily="18" charset="0"/>
              </a:rPr>
              <a:t>This project has been funded with support from European Commission. </a:t>
            </a:r>
            <a:endParaRPr lang="pl-PL" sz="2400" dirty="0">
              <a:latin typeface="Times New Roman" panose="02020603050405020304" pitchFamily="18" charset="0"/>
              <a:cs typeface="Times New Roman" panose="02020603050405020304" pitchFamily="18" charset="0"/>
            </a:endParaRPr>
          </a:p>
          <a:p>
            <a:pPr algn="ctr"/>
            <a:r>
              <a:rPr lang="en-GB" sz="2400" dirty="0">
                <a:latin typeface="Times New Roman" panose="02020603050405020304" pitchFamily="18" charset="0"/>
                <a:cs typeface="Times New Roman" panose="02020603050405020304" pitchFamily="18" charset="0"/>
              </a:rPr>
              <a:t>This publication [communication] reflects the views only of the author, and the Commission cannot be held responsible for any use which may be made of the information contained therein.</a:t>
            </a:r>
            <a:endParaRPr lang="pl-PL" sz="2400" dirty="0">
              <a:latin typeface="Times New Roman" panose="02020603050405020304" pitchFamily="18" charset="0"/>
              <a:cs typeface="Times New Roman" panose="02020603050405020304" pitchFamily="18" charset="0"/>
            </a:endParaRPr>
          </a:p>
        </p:txBody>
      </p:sp>
      <p:pic>
        <p:nvPicPr>
          <p:cNvPr id="4" name="Paveikslėlis 3">
            <a:extLst>
              <a:ext uri="{FF2B5EF4-FFF2-40B4-BE49-F238E27FC236}">
                <a16:creationId xmlns:a16="http://schemas.microsoft.com/office/drawing/2014/main" id="{CD064C12-8091-4ABC-A986-40432FA94D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58647"/>
            <a:ext cx="9144000" cy="697122"/>
          </a:xfrm>
          <a:prstGeom prst="rect">
            <a:avLst/>
          </a:prstGeom>
        </p:spPr>
      </p:pic>
    </p:spTree>
    <p:extLst>
      <p:ext uri="{BB962C8B-B14F-4D97-AF65-F5344CB8AC3E}">
        <p14:creationId xmlns:p14="http://schemas.microsoft.com/office/powerpoint/2010/main" val="175256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1E504DC-321A-4366-8F88-AB585F60CF5F}"/>
              </a:ext>
            </a:extLst>
          </p:cNvPr>
          <p:cNvSpPr>
            <a:spLocks noGrp="1"/>
          </p:cNvSpPr>
          <p:nvPr>
            <p:ph idx="1"/>
          </p:nvPr>
        </p:nvSpPr>
        <p:spPr>
          <a:xfrm>
            <a:off x="647564" y="1736812"/>
            <a:ext cx="7920880" cy="4392488"/>
          </a:xfrm>
        </p:spPr>
        <p:txBody>
          <a:bodyPr vert="horz" lIns="91440" tIns="45720" rIns="91440" bIns="45720" rtlCol="0" anchor="t">
            <a:normAutofit/>
          </a:bodyPr>
          <a:lstStyle/>
          <a:p>
            <a:pPr marL="0" indent="0" algn="just">
              <a:buNone/>
            </a:pPr>
            <a:r>
              <a:rPr lang="en-GB" sz="2200" dirty="0">
                <a:latin typeface="Times New Roman" panose="02020603050405020304" pitchFamily="18" charset="0"/>
                <a:ea typeface="Roboto"/>
                <a:cs typeface="Times New Roman" panose="02020603050405020304" pitchFamily="18" charset="0"/>
              </a:rPr>
              <a:t>BIM FILE FORMATS </a:t>
            </a:r>
            <a:r>
              <a:rPr lang="lt-LT" sz="2200" dirty="0">
                <a:latin typeface="Times New Roman" panose="02020603050405020304" pitchFamily="18" charset="0"/>
                <a:ea typeface="Roboto"/>
                <a:cs typeface="Times New Roman" panose="02020603050405020304" pitchFamily="18" charset="0"/>
              </a:rPr>
              <a:t>y</a:t>
            </a:r>
            <a:r>
              <a:rPr lang="en-GB" sz="2200" dirty="0" err="1">
                <a:latin typeface="Times New Roman" panose="02020603050405020304" pitchFamily="18" charset="0"/>
                <a:ea typeface="Roboto"/>
                <a:cs typeface="Times New Roman" panose="02020603050405020304" pitchFamily="18" charset="0"/>
              </a:rPr>
              <a:t>ou</a:t>
            </a:r>
            <a:r>
              <a:rPr lang="en-GB" sz="2200" dirty="0">
                <a:latin typeface="Times New Roman" panose="02020603050405020304" pitchFamily="18" charset="0"/>
                <a:ea typeface="Roboto"/>
                <a:cs typeface="Times New Roman" panose="02020603050405020304" pitchFamily="18" charset="0"/>
              </a:rPr>
              <a:t> </a:t>
            </a:r>
            <a:r>
              <a:rPr lang="lt-LT" sz="2200" dirty="0">
                <a:latin typeface="Times New Roman" panose="02020603050405020304" pitchFamily="18" charset="0"/>
                <a:ea typeface="Roboto"/>
                <a:cs typeface="Times New Roman" panose="02020603050405020304" pitchFamily="18" charset="0"/>
              </a:rPr>
              <a:t>n</a:t>
            </a:r>
            <a:r>
              <a:rPr lang="en-GB" sz="2200" dirty="0" err="1">
                <a:latin typeface="Times New Roman" panose="02020603050405020304" pitchFamily="18" charset="0"/>
                <a:ea typeface="Roboto"/>
                <a:cs typeface="Times New Roman" panose="02020603050405020304" pitchFamily="18" charset="0"/>
              </a:rPr>
              <a:t>eed</a:t>
            </a:r>
            <a:r>
              <a:rPr lang="en-GB" sz="2200" dirty="0">
                <a:latin typeface="Times New Roman" panose="02020603050405020304" pitchFamily="18" charset="0"/>
                <a:ea typeface="Roboto"/>
                <a:cs typeface="Times New Roman" panose="02020603050405020304" pitchFamily="18" charset="0"/>
              </a:rPr>
              <a:t> to </a:t>
            </a:r>
            <a:r>
              <a:rPr lang="lt-LT" sz="2200" dirty="0">
                <a:latin typeface="Times New Roman" panose="02020603050405020304" pitchFamily="18" charset="0"/>
                <a:ea typeface="Roboto"/>
                <a:cs typeface="Times New Roman" panose="02020603050405020304" pitchFamily="18" charset="0"/>
              </a:rPr>
              <a:t>s</a:t>
            </a:r>
            <a:r>
              <a:rPr lang="en-GB" sz="2200" dirty="0" err="1">
                <a:latin typeface="Times New Roman" panose="02020603050405020304" pitchFamily="18" charset="0"/>
                <a:ea typeface="Roboto"/>
                <a:cs typeface="Times New Roman" panose="02020603050405020304" pitchFamily="18" charset="0"/>
              </a:rPr>
              <a:t>upport</a:t>
            </a:r>
            <a:r>
              <a:rPr lang="en-GB" sz="2200" dirty="0">
                <a:latin typeface="Times New Roman" panose="02020603050405020304" pitchFamily="18" charset="0"/>
                <a:ea typeface="Roboto"/>
                <a:cs typeface="Times New Roman" panose="02020603050405020304" pitchFamily="18" charset="0"/>
              </a:rPr>
              <a:t> </a:t>
            </a:r>
            <a:r>
              <a:rPr lang="lt-LT" sz="2200" dirty="0">
                <a:latin typeface="Times New Roman" panose="02020603050405020304" pitchFamily="18" charset="0"/>
                <a:ea typeface="Roboto"/>
                <a:cs typeface="Times New Roman" panose="02020603050405020304" pitchFamily="18" charset="0"/>
              </a:rPr>
              <a:t>t</a:t>
            </a:r>
            <a:r>
              <a:rPr lang="en-GB" sz="2200" dirty="0" err="1">
                <a:latin typeface="Times New Roman" panose="02020603050405020304" pitchFamily="18" charset="0"/>
                <a:ea typeface="Roboto"/>
                <a:cs typeface="Times New Roman" panose="02020603050405020304" pitchFamily="18" charset="0"/>
              </a:rPr>
              <a:t>hese</a:t>
            </a:r>
            <a:r>
              <a:rPr lang="en-GB" sz="2200" dirty="0">
                <a:latin typeface="Times New Roman" panose="02020603050405020304" pitchFamily="18" charset="0"/>
                <a:ea typeface="Roboto"/>
                <a:cs typeface="Times New Roman" panose="02020603050405020304" pitchFamily="18" charset="0"/>
              </a:rPr>
              <a:t> </a:t>
            </a:r>
            <a:r>
              <a:rPr lang="lt-LT" sz="2200" dirty="0">
                <a:latin typeface="Times New Roman" panose="02020603050405020304" pitchFamily="18" charset="0"/>
                <a:ea typeface="Roboto"/>
                <a:cs typeface="Times New Roman" panose="02020603050405020304" pitchFamily="18" charset="0"/>
              </a:rPr>
              <a:t>w</a:t>
            </a:r>
            <a:r>
              <a:rPr lang="en-GB" sz="2200" dirty="0" err="1">
                <a:latin typeface="Times New Roman" panose="02020603050405020304" pitchFamily="18" charset="0"/>
                <a:ea typeface="Roboto"/>
                <a:cs typeface="Times New Roman" panose="02020603050405020304" pitchFamily="18" charset="0"/>
              </a:rPr>
              <a:t>orkflows</a:t>
            </a:r>
            <a:r>
              <a:rPr lang="lt-LT" sz="2200" dirty="0">
                <a:latin typeface="Times New Roman" panose="02020603050405020304" pitchFamily="18" charset="0"/>
                <a:ea typeface="Roboto"/>
                <a:cs typeface="Times New Roman" panose="02020603050405020304" pitchFamily="18" charset="0"/>
              </a:rPr>
              <a:t> i</a:t>
            </a:r>
            <a:r>
              <a:rPr lang="en-GB" sz="2200" dirty="0">
                <a:latin typeface="Times New Roman" panose="02020603050405020304" pitchFamily="18" charset="0"/>
                <a:ea typeface="Roboto"/>
                <a:cs typeface="Times New Roman" panose="02020603050405020304" pitchFamily="18" charset="0"/>
              </a:rPr>
              <a:t>n terms of BIM, the following are the most widely adopted in AEC:</a:t>
            </a:r>
          </a:p>
          <a:p>
            <a:pPr algn="just"/>
            <a:endParaRPr lang="lt-LT" sz="2200" dirty="0">
              <a:latin typeface="Times New Roman" panose="02020603050405020304" pitchFamily="18" charset="0"/>
              <a:ea typeface="Roboto"/>
              <a:cs typeface="Times New Roman" panose="02020603050405020304" pitchFamily="18" charset="0"/>
            </a:endParaRPr>
          </a:p>
          <a:p>
            <a:pPr algn="just"/>
            <a:endParaRPr lang="lt-LT" sz="2200" dirty="0">
              <a:latin typeface="Times New Roman" panose="02020603050405020304" pitchFamily="18" charset="0"/>
              <a:ea typeface="Roboto"/>
              <a:cs typeface="Times New Roman" panose="02020603050405020304" pitchFamily="18" charset="0"/>
            </a:endParaRPr>
          </a:p>
          <a:p>
            <a:pPr algn="just"/>
            <a:endParaRPr lang="en-GB" sz="2200" dirty="0">
              <a:latin typeface="Times New Roman" panose="02020603050405020304" pitchFamily="18" charset="0"/>
              <a:ea typeface="Roboto"/>
              <a:cs typeface="Times New Roman" panose="02020603050405020304" pitchFamily="18" charset="0"/>
            </a:endParaRPr>
          </a:p>
          <a:p>
            <a:pPr marL="0" indent="0" algn="just">
              <a:buNone/>
            </a:pPr>
            <a:r>
              <a:rPr lang="en-GB" sz="2200" b="1" dirty="0">
                <a:latin typeface="Times New Roman" panose="02020603050405020304" pitchFamily="18" charset="0"/>
                <a:ea typeface="Roboto"/>
                <a:cs typeface="Times New Roman" panose="02020603050405020304" pitchFamily="18" charset="0"/>
              </a:rPr>
              <a:t>Revit Files (RVT)</a:t>
            </a:r>
          </a:p>
          <a:p>
            <a:pPr algn="just"/>
            <a:r>
              <a:rPr lang="en-GB" sz="2200" dirty="0">
                <a:latin typeface="Times New Roman" panose="02020603050405020304" pitchFamily="18" charset="0"/>
                <a:ea typeface="Roboto"/>
                <a:cs typeface="Times New Roman" panose="02020603050405020304" pitchFamily="18" charset="0"/>
              </a:rPr>
              <a:t>Autodesk Revit lets AEC teams design and document building structures, floor plans, walls and other elements. Revit also equips them to </a:t>
            </a:r>
            <a:r>
              <a:rPr lang="en-GB" sz="2200" dirty="0" err="1">
                <a:latin typeface="Times New Roman" panose="02020603050405020304" pitchFamily="18" charset="0"/>
                <a:ea typeface="Roboto"/>
                <a:cs typeface="Times New Roman" panose="02020603050405020304" pitchFamily="18" charset="0"/>
              </a:rPr>
              <a:t>analyze</a:t>
            </a:r>
            <a:r>
              <a:rPr lang="en-GB" sz="2200" dirty="0">
                <a:latin typeface="Times New Roman" panose="02020603050405020304" pitchFamily="18" charset="0"/>
                <a:ea typeface="Roboto"/>
                <a:cs typeface="Times New Roman" panose="02020603050405020304" pitchFamily="18" charset="0"/>
              </a:rPr>
              <a:t> building performance, visualize its structures and collaborate across different teams.</a:t>
            </a:r>
          </a:p>
        </p:txBody>
      </p:sp>
    </p:spTree>
    <p:extLst>
      <p:ext uri="{BB962C8B-B14F-4D97-AF65-F5344CB8AC3E}">
        <p14:creationId xmlns:p14="http://schemas.microsoft.com/office/powerpoint/2010/main" val="380125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1E504DC-321A-4366-8F88-AB585F60CF5F}"/>
              </a:ext>
            </a:extLst>
          </p:cNvPr>
          <p:cNvSpPr>
            <a:spLocks noGrp="1"/>
          </p:cNvSpPr>
          <p:nvPr>
            <p:ph idx="1"/>
          </p:nvPr>
        </p:nvSpPr>
        <p:spPr>
          <a:xfrm>
            <a:off x="611560" y="1916832"/>
            <a:ext cx="8172908" cy="4500500"/>
          </a:xfrm>
        </p:spPr>
        <p:txBody>
          <a:bodyPr vert="horz" lIns="91440" tIns="45720" rIns="91440" bIns="45720" rtlCol="0" anchor="t">
            <a:normAutofit/>
          </a:bodyPr>
          <a:lstStyle/>
          <a:p>
            <a:pPr algn="just"/>
            <a:r>
              <a:rPr lang="en-GB" sz="2200" dirty="0">
                <a:latin typeface="Times New Roman" panose="02020603050405020304" pitchFamily="18" charset="0"/>
                <a:ea typeface="Roboto"/>
                <a:cs typeface="Times New Roman" panose="02020603050405020304" pitchFamily="18" charset="0"/>
              </a:rPr>
              <a:t>Although Revit is the industry leading program, it does have its drawbacks, namely in terms of its cost and its rigidity for designers. Regarding cost, every member of the construction team is required to have a Revit license -- a potentially infeasible ask for large teams. As for designing, while Revit offers a set of standard rules, architects might find Revit too constraining.</a:t>
            </a:r>
          </a:p>
          <a:p>
            <a:pPr algn="just"/>
            <a:endParaRPr lang="en-GB" sz="2200" dirty="0">
              <a:latin typeface="Times New Roman" panose="02020603050405020304" pitchFamily="18" charset="0"/>
              <a:ea typeface="Roboto"/>
              <a:cs typeface="Times New Roman" panose="02020603050405020304" pitchFamily="18" charset="0"/>
            </a:endParaRPr>
          </a:p>
          <a:p>
            <a:pPr algn="just"/>
            <a:r>
              <a:rPr lang="en-GB" sz="2200" dirty="0">
                <a:latin typeface="Times New Roman" panose="02020603050405020304" pitchFamily="18" charset="0"/>
                <a:ea typeface="Roboto"/>
                <a:cs typeface="Times New Roman" panose="02020603050405020304" pitchFamily="18" charset="0"/>
              </a:rPr>
              <a:t>Nonetheless, Revit is the most widely used software in BIM. As a result, using Revit offers many AEC firms a higher capacity to collaborate because they can expect their partners to use Revit. However, there are many niche and specific parts to BIM which necessitate different software.</a:t>
            </a:r>
          </a:p>
          <a:p>
            <a:pPr algn="just"/>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741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1E504DC-321A-4366-8F88-AB585F60CF5F}"/>
              </a:ext>
            </a:extLst>
          </p:cNvPr>
          <p:cNvSpPr>
            <a:spLocks noGrp="1"/>
          </p:cNvSpPr>
          <p:nvPr>
            <p:ph idx="1"/>
          </p:nvPr>
        </p:nvSpPr>
        <p:spPr>
          <a:xfrm>
            <a:off x="647564" y="2096852"/>
            <a:ext cx="8028892" cy="3852428"/>
          </a:xfrm>
        </p:spPr>
        <p:txBody>
          <a:bodyPr vert="horz" lIns="91440" tIns="45720" rIns="91440" bIns="45720" rtlCol="0" anchor="t">
            <a:normAutofit/>
          </a:bodyPr>
          <a:lstStyle/>
          <a:p>
            <a:pPr marL="0" indent="0" algn="just">
              <a:buNone/>
            </a:pPr>
            <a:r>
              <a:rPr lang="en-GB" sz="2200" b="1" dirty="0">
                <a:latin typeface="Times New Roman" panose="02020603050405020304" pitchFamily="18" charset="0"/>
                <a:ea typeface="Roboto"/>
                <a:cs typeface="Times New Roman" panose="02020603050405020304" pitchFamily="18" charset="0"/>
              </a:rPr>
              <a:t>Tekla Structures</a:t>
            </a:r>
          </a:p>
          <a:p>
            <a:pPr marL="0" indent="0" algn="just">
              <a:buNone/>
            </a:pPr>
            <a:r>
              <a:rPr lang="en-GB" sz="2200" dirty="0">
                <a:latin typeface="Times New Roman" panose="02020603050405020304" pitchFamily="18" charset="0"/>
                <a:ea typeface="Roboto"/>
                <a:cs typeface="Times New Roman" panose="02020603050405020304" pitchFamily="18" charset="0"/>
              </a:rPr>
              <a:t>Tekla Structures is a BIM suite capable of generating 3D models of building structures while also incorporating their use of different materials, such as steel, concrete, glass and others.</a:t>
            </a:r>
          </a:p>
          <a:p>
            <a:pPr marL="0" indent="0" algn="just">
              <a:buNone/>
            </a:pPr>
            <a:endParaRPr lang="en-GB" sz="2200" dirty="0">
              <a:latin typeface="Times New Roman" panose="02020603050405020304" pitchFamily="18" charset="0"/>
              <a:ea typeface="Roboto"/>
              <a:cs typeface="Times New Roman" panose="02020603050405020304" pitchFamily="18" charset="0"/>
            </a:endParaRPr>
          </a:p>
          <a:p>
            <a:pPr marL="0" indent="0" algn="just">
              <a:buNone/>
            </a:pPr>
            <a:r>
              <a:rPr lang="en-GB" sz="2200" dirty="0">
                <a:latin typeface="Times New Roman" panose="02020603050405020304" pitchFamily="18" charset="0"/>
                <a:ea typeface="Roboto"/>
                <a:cs typeface="Times New Roman" panose="02020603050405020304" pitchFamily="18" charset="0"/>
              </a:rPr>
              <a:t>With Tekla Structures, you can develop very large models and enable multiple, different users to simultaneously use the same project. However, its high-powered feature set is also very difficult to use and, as a result, requires operators with considerable expertise. It’s also expensive.</a:t>
            </a:r>
          </a:p>
        </p:txBody>
      </p:sp>
    </p:spTree>
    <p:extLst>
      <p:ext uri="{BB962C8B-B14F-4D97-AF65-F5344CB8AC3E}">
        <p14:creationId xmlns:p14="http://schemas.microsoft.com/office/powerpoint/2010/main" val="305830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1E504DC-321A-4366-8F88-AB585F60CF5F}"/>
              </a:ext>
            </a:extLst>
          </p:cNvPr>
          <p:cNvSpPr>
            <a:spLocks noGrp="1"/>
          </p:cNvSpPr>
          <p:nvPr>
            <p:ph idx="1"/>
          </p:nvPr>
        </p:nvSpPr>
        <p:spPr>
          <a:xfrm>
            <a:off x="647564" y="2132856"/>
            <a:ext cx="8028892" cy="4653136"/>
          </a:xfrm>
        </p:spPr>
        <p:txBody>
          <a:bodyPr vert="horz" lIns="91440" tIns="45720" rIns="91440" bIns="45720" rtlCol="0" anchor="t">
            <a:normAutofit/>
          </a:bodyPr>
          <a:lstStyle/>
          <a:p>
            <a:pPr marL="0" indent="0" algn="just">
              <a:buNone/>
            </a:pPr>
            <a:r>
              <a:rPr lang="en-GB" sz="2200" b="1" dirty="0">
                <a:latin typeface="Times New Roman" panose="02020603050405020304" pitchFamily="18" charset="0"/>
                <a:ea typeface="Roboto"/>
                <a:cs typeface="Times New Roman" panose="02020603050405020304" pitchFamily="18" charset="0"/>
              </a:rPr>
              <a:t>Bentley MicroStation (DGN)</a:t>
            </a:r>
          </a:p>
          <a:p>
            <a:pPr marL="0" indent="0" algn="just">
              <a:buNone/>
            </a:pPr>
            <a:r>
              <a:rPr lang="en-GB" sz="2200" dirty="0">
                <a:latin typeface="Times New Roman" panose="02020603050405020304" pitchFamily="18" charset="0"/>
                <a:ea typeface="Roboto"/>
                <a:cs typeface="Times New Roman" panose="02020603050405020304" pitchFamily="18" charset="0"/>
              </a:rPr>
              <a:t>Originally a Computer Aided Design (CAD) suite, AEC users are using Bentley MicroStation for BIM. Like Revit and Tekla, MicroStation offers 3D </a:t>
            </a:r>
            <a:r>
              <a:rPr lang="en-GB" sz="2200" dirty="0" err="1">
                <a:latin typeface="Times New Roman" panose="02020603050405020304" pitchFamily="18" charset="0"/>
                <a:ea typeface="Roboto"/>
                <a:cs typeface="Times New Roman" panose="02020603050405020304" pitchFamily="18" charset="0"/>
              </a:rPr>
              <a:t>modeling</a:t>
            </a:r>
            <a:r>
              <a:rPr lang="en-GB" sz="2200" dirty="0">
                <a:latin typeface="Times New Roman" panose="02020603050405020304" pitchFamily="18" charset="0"/>
                <a:ea typeface="Roboto"/>
                <a:cs typeface="Times New Roman" panose="02020603050405020304" pitchFamily="18" charset="0"/>
              </a:rPr>
              <a:t> and visualization.</a:t>
            </a:r>
          </a:p>
          <a:p>
            <a:pPr marL="0" indent="0" algn="just">
              <a:buNone/>
            </a:pPr>
            <a:endParaRPr lang="en-GB" sz="2200" dirty="0">
              <a:latin typeface="Times New Roman" panose="02020603050405020304" pitchFamily="18" charset="0"/>
              <a:ea typeface="Roboto"/>
              <a:cs typeface="Times New Roman" panose="02020603050405020304" pitchFamily="18" charset="0"/>
            </a:endParaRPr>
          </a:p>
          <a:p>
            <a:pPr marL="0" indent="0" algn="just">
              <a:buNone/>
            </a:pPr>
            <a:r>
              <a:rPr lang="en-GB" sz="2200" dirty="0">
                <a:latin typeface="Times New Roman" panose="02020603050405020304" pitchFamily="18" charset="0"/>
                <a:ea typeface="Roboto"/>
                <a:cs typeface="Times New Roman" panose="02020603050405020304" pitchFamily="18" charset="0"/>
              </a:rPr>
              <a:t>However, it also has a strong emphasis on enabling for lifecycle management and has several features that are more suited for civil engineering workflows than Revit and ARCHICAD.</a:t>
            </a:r>
          </a:p>
          <a:p>
            <a:pPr marL="0" indent="0" algn="just">
              <a:buNone/>
            </a:pPr>
            <a:endParaRPr lang="en-GB" sz="2200" dirty="0">
              <a:latin typeface="Times New Roman" panose="02020603050405020304" pitchFamily="18" charset="0"/>
              <a:ea typeface="Roboto"/>
              <a:cs typeface="Times New Roman" panose="02020603050405020304" pitchFamily="18" charset="0"/>
            </a:endParaRPr>
          </a:p>
        </p:txBody>
      </p:sp>
    </p:spTree>
    <p:extLst>
      <p:ext uri="{BB962C8B-B14F-4D97-AF65-F5344CB8AC3E}">
        <p14:creationId xmlns:p14="http://schemas.microsoft.com/office/powerpoint/2010/main" val="11130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1E504DC-321A-4366-8F88-AB585F60CF5F}"/>
              </a:ext>
            </a:extLst>
          </p:cNvPr>
          <p:cNvSpPr>
            <a:spLocks noGrp="1"/>
          </p:cNvSpPr>
          <p:nvPr>
            <p:ph idx="1"/>
          </p:nvPr>
        </p:nvSpPr>
        <p:spPr>
          <a:xfrm>
            <a:off x="647564" y="1736812"/>
            <a:ext cx="8100900" cy="4752528"/>
          </a:xfrm>
        </p:spPr>
        <p:txBody>
          <a:bodyPr vert="horz" lIns="91440" tIns="45720" rIns="91440" bIns="45720" rtlCol="0" anchor="t">
            <a:normAutofit/>
          </a:bodyPr>
          <a:lstStyle/>
          <a:p>
            <a:pPr marL="0" indent="0" algn="just">
              <a:buNone/>
            </a:pPr>
            <a:r>
              <a:rPr lang="en-GB" sz="2200" b="1" dirty="0">
                <a:latin typeface="Times New Roman" panose="02020603050405020304" pitchFamily="18" charset="0"/>
                <a:ea typeface="Roboto"/>
                <a:cs typeface="Times New Roman" panose="02020603050405020304" pitchFamily="18" charset="0"/>
              </a:rPr>
              <a:t>Graphisoft ARCHICAD</a:t>
            </a:r>
          </a:p>
          <a:p>
            <a:pPr algn="just"/>
            <a:r>
              <a:rPr lang="en-GB" sz="2200" dirty="0">
                <a:latin typeface="Times New Roman" panose="02020603050405020304" pitchFamily="18" charset="0"/>
                <a:ea typeface="Roboto"/>
                <a:cs typeface="Times New Roman" panose="02020603050405020304" pitchFamily="18" charset="0"/>
              </a:rPr>
              <a:t>ARCHICAD follows Revit in adoption for BIM. It has similar features and capabilities to Revit and, thanks to its significant market adoption, facilitates collaboration between different AEC companies using the same software.</a:t>
            </a:r>
            <a:endParaRPr lang="lt-LT" sz="2200" dirty="0">
              <a:latin typeface="Times New Roman" panose="02020603050405020304" pitchFamily="18" charset="0"/>
              <a:ea typeface="Roboto"/>
              <a:cs typeface="Times New Roman" panose="02020603050405020304" pitchFamily="18" charset="0"/>
            </a:endParaRPr>
          </a:p>
          <a:p>
            <a:pPr algn="just"/>
            <a:endParaRPr lang="en-GB" sz="2200" dirty="0">
              <a:latin typeface="Times New Roman" panose="02020603050405020304" pitchFamily="18" charset="0"/>
              <a:ea typeface="Roboto"/>
              <a:cs typeface="Times New Roman" panose="02020603050405020304" pitchFamily="18" charset="0"/>
            </a:endParaRPr>
          </a:p>
          <a:p>
            <a:pPr marL="0" indent="0" algn="just">
              <a:buNone/>
            </a:pPr>
            <a:r>
              <a:rPr lang="en-GB" sz="2200" b="1" dirty="0">
                <a:latin typeface="Times New Roman" panose="02020603050405020304" pitchFamily="18" charset="0"/>
                <a:ea typeface="Roboto"/>
                <a:cs typeface="Times New Roman" panose="02020603050405020304" pitchFamily="18" charset="0"/>
              </a:rPr>
              <a:t>How to Achieve BIM Interoperability</a:t>
            </a:r>
          </a:p>
          <a:p>
            <a:pPr algn="just"/>
            <a:r>
              <a:rPr lang="en-GB" sz="2200" dirty="0">
                <a:latin typeface="Times New Roman" panose="02020603050405020304" pitchFamily="18" charset="0"/>
                <a:ea typeface="Roboto"/>
                <a:cs typeface="Times New Roman" panose="02020603050405020304" pitchFamily="18" charset="0"/>
              </a:rPr>
              <a:t>While there are market leaders in BIM, it’s clear that there are a number of different software suites in use worldwide. Ultimately, achieving interoperability is a major concern and you can address it by providing applications that can read different file formats, be it open standards (such as IFC) or proprietary ones (e.g., Revit, DGN, etc).</a:t>
            </a:r>
          </a:p>
          <a:p>
            <a:pPr algn="just"/>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647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12CD5-6366-E74E-FE97-3AE012BF260F}"/>
              </a:ext>
            </a:extLst>
          </p:cNvPr>
          <p:cNvSpPr>
            <a:spLocks noGrp="1"/>
          </p:cNvSpPr>
          <p:nvPr>
            <p:ph idx="1"/>
          </p:nvPr>
        </p:nvSpPr>
        <p:spPr>
          <a:xfrm>
            <a:off x="521550" y="1592796"/>
            <a:ext cx="8298922" cy="5049180"/>
          </a:xfrm>
        </p:spPr>
        <p:txBody>
          <a:bodyPr vert="horz" lIns="91440" tIns="45720" rIns="91440" bIns="45720" rtlCol="0" anchor="t">
            <a:noAutofit/>
          </a:bodyPr>
          <a:lstStyle/>
          <a:p>
            <a:pPr marL="0" indent="0" algn="just">
              <a:buNone/>
            </a:pPr>
            <a:r>
              <a:rPr lang="en-GB" sz="2200" b="1" dirty="0">
                <a:latin typeface="Times New Roman" panose="02020603050405020304" pitchFamily="18" charset="0"/>
                <a:ea typeface="Roboto"/>
                <a:cs typeface="Times New Roman" panose="02020603050405020304" pitchFamily="18" charset="0"/>
              </a:rPr>
              <a:t>Why </a:t>
            </a:r>
            <a:r>
              <a:rPr lang="en-GB" sz="2200" b="1" dirty="0" err="1">
                <a:latin typeface="Times New Roman" panose="02020603050405020304" pitchFamily="18" charset="0"/>
                <a:ea typeface="Roboto"/>
                <a:cs typeface="Times New Roman" panose="02020603050405020304" pitchFamily="18" charset="0"/>
              </a:rPr>
              <a:t>Spatial’s</a:t>
            </a:r>
            <a:r>
              <a:rPr lang="en-GB" sz="2200" b="1" dirty="0">
                <a:latin typeface="Times New Roman" panose="02020603050405020304" pitchFamily="18" charset="0"/>
                <a:ea typeface="Roboto"/>
                <a:cs typeface="Times New Roman" panose="02020603050405020304" pitchFamily="18" charset="0"/>
              </a:rPr>
              <a:t> SDKs?</a:t>
            </a:r>
            <a:r>
              <a:rPr lang="lt-LT" sz="2200" b="1" dirty="0">
                <a:latin typeface="Times New Roman" panose="02020603050405020304" pitchFamily="18" charset="0"/>
                <a:ea typeface="Roboto"/>
                <a:cs typeface="Times New Roman" panose="02020603050405020304" pitchFamily="18" charset="0"/>
              </a:rPr>
              <a:t> (1)</a:t>
            </a:r>
          </a:p>
          <a:p>
            <a:pPr marL="0" indent="0" algn="just">
              <a:buNone/>
            </a:pPr>
            <a:endParaRPr lang="en-US" sz="2200" b="1" dirty="0">
              <a:latin typeface="Times New Roman" panose="02020603050405020304" pitchFamily="18" charset="0"/>
              <a:ea typeface="Roboto"/>
              <a:cs typeface="Times New Roman" panose="02020603050405020304" pitchFamily="18" charset="0"/>
            </a:endParaRPr>
          </a:p>
          <a:p>
            <a:pPr algn="just"/>
            <a:r>
              <a:rPr lang="en-GB" sz="2200" dirty="0">
                <a:latin typeface="Times New Roman" panose="02020603050405020304" pitchFamily="18" charset="0"/>
                <a:ea typeface="Roboto"/>
                <a:cs typeface="Times New Roman" panose="02020603050405020304" pitchFamily="18" charset="0"/>
              </a:rPr>
              <a:t>You can use </a:t>
            </a:r>
            <a:r>
              <a:rPr lang="en-GB" sz="2200" dirty="0" err="1">
                <a:latin typeface="Times New Roman" panose="02020603050405020304" pitchFamily="18" charset="0"/>
                <a:ea typeface="Roboto"/>
                <a:cs typeface="Times New Roman" panose="02020603050405020304" pitchFamily="18" charset="0"/>
              </a:rPr>
              <a:t>Spatial’s</a:t>
            </a:r>
            <a:r>
              <a:rPr lang="en-GB" sz="2200" dirty="0">
                <a:latin typeface="Times New Roman" panose="02020603050405020304" pitchFamily="18" charset="0"/>
                <a:ea typeface="Roboto"/>
                <a:cs typeface="Times New Roman" panose="02020603050405020304" pitchFamily="18" charset="0"/>
              </a:rPr>
              <a:t> software development kits (SDK) to work with applications with 3D model geometry. Your applications can perform geometric operations such as clash detection as well as optimize geometry for visualization, analysis and/or collaboration. In fact, you can also offer your end-users the ability to create and manipulate new 3D models.</a:t>
            </a:r>
          </a:p>
          <a:p>
            <a:pPr algn="just"/>
            <a:endParaRPr lang="en-GB" sz="2200" dirty="0">
              <a:latin typeface="Times New Roman" panose="02020603050405020304" pitchFamily="18" charset="0"/>
              <a:ea typeface="Roboto"/>
              <a:cs typeface="Times New Roman" panose="02020603050405020304" pitchFamily="18" charset="0"/>
            </a:endParaRPr>
          </a:p>
          <a:p>
            <a:pPr algn="just"/>
            <a:r>
              <a:rPr lang="en-GB" sz="2200" dirty="0">
                <a:latin typeface="Times New Roman" panose="02020603050405020304" pitchFamily="18" charset="0"/>
                <a:ea typeface="Roboto"/>
                <a:cs typeface="Times New Roman" panose="02020603050405020304" pitchFamily="18" charset="0"/>
              </a:rPr>
              <a:t>In terms of supporting collaboration through interoperability, </a:t>
            </a:r>
            <a:r>
              <a:rPr lang="en-GB" sz="2200" dirty="0" err="1">
                <a:latin typeface="Times New Roman" panose="02020603050405020304" pitchFamily="18" charset="0"/>
                <a:ea typeface="Roboto"/>
                <a:cs typeface="Times New Roman" panose="02020603050405020304" pitchFamily="18" charset="0"/>
              </a:rPr>
              <a:t>Spatial’s</a:t>
            </a:r>
            <a:r>
              <a:rPr lang="en-GB" sz="2200" dirty="0">
                <a:latin typeface="Times New Roman" panose="02020603050405020304" pitchFamily="18" charset="0"/>
                <a:ea typeface="Roboto"/>
                <a:cs typeface="Times New Roman" panose="02020603050405020304" pitchFamily="18" charset="0"/>
              </a:rPr>
              <a:t> BIM SDKs will enable your application to import 3D models from Revit, MicroStation and IFC.</a:t>
            </a:r>
          </a:p>
        </p:txBody>
      </p:sp>
    </p:spTree>
    <p:extLst>
      <p:ext uri="{BB962C8B-B14F-4D97-AF65-F5344CB8AC3E}">
        <p14:creationId xmlns:p14="http://schemas.microsoft.com/office/powerpoint/2010/main" val="76310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12CD5-6366-E74E-FE97-3AE012BF260F}"/>
              </a:ext>
            </a:extLst>
          </p:cNvPr>
          <p:cNvSpPr>
            <a:spLocks noGrp="1"/>
          </p:cNvSpPr>
          <p:nvPr>
            <p:ph idx="1"/>
          </p:nvPr>
        </p:nvSpPr>
        <p:spPr>
          <a:xfrm>
            <a:off x="521550" y="1592796"/>
            <a:ext cx="8298922" cy="5049180"/>
          </a:xfrm>
        </p:spPr>
        <p:txBody>
          <a:bodyPr vert="horz" lIns="91440" tIns="45720" rIns="91440" bIns="45720" rtlCol="0" anchor="t">
            <a:noAutofit/>
          </a:bodyPr>
          <a:lstStyle/>
          <a:p>
            <a:pPr marL="0" indent="0" algn="just">
              <a:buNone/>
            </a:pPr>
            <a:r>
              <a:rPr lang="en-GB" sz="2200" b="1" dirty="0">
                <a:latin typeface="Times New Roman" panose="02020603050405020304" pitchFamily="18" charset="0"/>
                <a:ea typeface="Roboto"/>
                <a:cs typeface="Times New Roman" panose="02020603050405020304" pitchFamily="18" charset="0"/>
              </a:rPr>
              <a:t>Why </a:t>
            </a:r>
            <a:r>
              <a:rPr lang="en-GB" sz="2200" b="1" dirty="0" err="1">
                <a:latin typeface="Times New Roman" panose="02020603050405020304" pitchFamily="18" charset="0"/>
                <a:ea typeface="Roboto"/>
                <a:cs typeface="Times New Roman" panose="02020603050405020304" pitchFamily="18" charset="0"/>
              </a:rPr>
              <a:t>Spatial’s</a:t>
            </a:r>
            <a:r>
              <a:rPr lang="en-GB" sz="2200" b="1" dirty="0">
                <a:latin typeface="Times New Roman" panose="02020603050405020304" pitchFamily="18" charset="0"/>
                <a:ea typeface="Roboto"/>
                <a:cs typeface="Times New Roman" panose="02020603050405020304" pitchFamily="18" charset="0"/>
              </a:rPr>
              <a:t> SDKs?</a:t>
            </a:r>
            <a:r>
              <a:rPr lang="lt-LT" sz="2200" b="1" dirty="0">
                <a:latin typeface="Times New Roman" panose="02020603050405020304" pitchFamily="18" charset="0"/>
                <a:ea typeface="Roboto"/>
                <a:cs typeface="Times New Roman" panose="02020603050405020304" pitchFamily="18" charset="0"/>
              </a:rPr>
              <a:t> (2)</a:t>
            </a:r>
          </a:p>
          <a:p>
            <a:pPr marL="0" indent="0" algn="just">
              <a:buNone/>
            </a:pPr>
            <a:endParaRPr lang="en-GB" sz="2200" dirty="0">
              <a:latin typeface="Times New Roman" panose="02020603050405020304" pitchFamily="18" charset="0"/>
              <a:ea typeface="Roboto"/>
              <a:cs typeface="Times New Roman" panose="02020603050405020304" pitchFamily="18" charset="0"/>
            </a:endParaRPr>
          </a:p>
          <a:p>
            <a:pPr algn="just"/>
            <a:r>
              <a:rPr lang="en-GB" sz="2200" dirty="0">
                <a:latin typeface="Times New Roman" panose="02020603050405020304" pitchFamily="18" charset="0"/>
                <a:ea typeface="Roboto"/>
                <a:cs typeface="Times New Roman" panose="02020603050405020304" pitchFamily="18" charset="0"/>
              </a:rPr>
              <a:t>Besides providing feature capabilities, Spatial also frees you from the time and resource-heavy process of supporting the data libraries and underlying code. This is a difficult task, especially since the data libraries (for interoperability) come from different vendors. Spatial will manage this work; you can focus on reducing your time to market and keeping your users satisfied.</a:t>
            </a:r>
          </a:p>
          <a:p>
            <a:pPr algn="just"/>
            <a:endParaRPr lang="en-GB" sz="2200" dirty="0">
              <a:latin typeface="Times New Roman" panose="02020603050405020304" pitchFamily="18" charset="0"/>
              <a:ea typeface="Roboto"/>
              <a:cs typeface="Times New Roman" panose="02020603050405020304" pitchFamily="18" charset="0"/>
            </a:endParaRPr>
          </a:p>
          <a:p>
            <a:pPr algn="just"/>
            <a:r>
              <a:rPr lang="en-GB" sz="2200" dirty="0">
                <a:latin typeface="Times New Roman" panose="02020603050405020304" pitchFamily="18" charset="0"/>
                <a:ea typeface="Roboto"/>
                <a:cs typeface="Times New Roman" panose="02020603050405020304" pitchFamily="18" charset="0"/>
              </a:rPr>
              <a:t>If you would like to know how </a:t>
            </a:r>
            <a:r>
              <a:rPr lang="en-GB" sz="2200" dirty="0" err="1">
                <a:latin typeface="Times New Roman" panose="02020603050405020304" pitchFamily="18" charset="0"/>
                <a:ea typeface="Roboto"/>
                <a:cs typeface="Times New Roman" panose="02020603050405020304" pitchFamily="18" charset="0"/>
              </a:rPr>
              <a:t>Spatial’s</a:t>
            </a:r>
            <a:r>
              <a:rPr lang="en-GB" sz="2200" dirty="0">
                <a:latin typeface="Times New Roman" panose="02020603050405020304" pitchFamily="18" charset="0"/>
                <a:ea typeface="Roboto"/>
                <a:cs typeface="Times New Roman" panose="02020603050405020304" pitchFamily="18" charset="0"/>
              </a:rPr>
              <a:t> SDKs will help you increase your revenue, gain a first mover advantage and keep-up with evolving market demand, contact us today.</a:t>
            </a:r>
          </a:p>
        </p:txBody>
      </p:sp>
    </p:spTree>
    <p:extLst>
      <p:ext uri="{BB962C8B-B14F-4D97-AF65-F5344CB8AC3E}">
        <p14:creationId xmlns:p14="http://schemas.microsoft.com/office/powerpoint/2010/main" val="59239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REVIT BASICS 03 REVIT FILE EXTENSIONS">
            <a:hlinkClick r:id="" action="ppaction://media"/>
            <a:extLst>
              <a:ext uri="{FF2B5EF4-FFF2-40B4-BE49-F238E27FC236}">
                <a16:creationId xmlns:a16="http://schemas.microsoft.com/office/drawing/2014/main" id="{BBECB794-DB7D-A1AF-80F8-C314A60C82F6}"/>
              </a:ext>
            </a:extLst>
          </p:cNvPr>
          <p:cNvPicPr>
            <a:picLocks noGrp="1" noRot="1" noChangeAspect="1"/>
          </p:cNvPicPr>
          <p:nvPr>
            <p:ph idx="1"/>
            <a:videoFile r:link="rId1"/>
          </p:nvPr>
        </p:nvPicPr>
        <p:blipFill>
          <a:blip r:embed="rId3"/>
          <a:stretch>
            <a:fillRect/>
          </a:stretch>
        </p:blipFill>
        <p:spPr>
          <a:xfrm>
            <a:off x="954087" y="2276872"/>
            <a:ext cx="7235825" cy="4087812"/>
          </a:xfrm>
          <a:prstGeom prst="rect">
            <a:avLst/>
          </a:prstGeom>
        </p:spPr>
      </p:pic>
      <p:sp>
        <p:nvSpPr>
          <p:cNvPr id="6" name="TextBox 5">
            <a:extLst>
              <a:ext uri="{FF2B5EF4-FFF2-40B4-BE49-F238E27FC236}">
                <a16:creationId xmlns:a16="http://schemas.microsoft.com/office/drawing/2014/main" id="{02D00CB1-69D4-ACF2-317D-5C3D99227003}"/>
              </a:ext>
            </a:extLst>
          </p:cNvPr>
          <p:cNvSpPr txBox="1"/>
          <p:nvPr/>
        </p:nvSpPr>
        <p:spPr>
          <a:xfrm>
            <a:off x="954087" y="1736812"/>
            <a:ext cx="4769533" cy="369332"/>
          </a:xfrm>
          <a:prstGeom prst="rect">
            <a:avLst/>
          </a:prstGeom>
          <a:noFill/>
        </p:spPr>
        <p:txBody>
          <a:bodyPr wrap="square">
            <a:spAutoFit/>
          </a:bodyPr>
          <a:lstStyle/>
          <a:p>
            <a:pPr algn="l"/>
            <a:r>
              <a:rPr lang="fr-FR" b="1" i="0" dirty="0">
                <a:effectLst/>
                <a:latin typeface="Times New Roman" panose="02020603050405020304" pitchFamily="18" charset="0"/>
                <a:cs typeface="Times New Roman" panose="02020603050405020304" pitchFamily="18" charset="0"/>
              </a:rPr>
              <a:t>REVIT FILE EXTENSIONS</a:t>
            </a:r>
          </a:p>
        </p:txBody>
      </p:sp>
      <p:sp>
        <p:nvSpPr>
          <p:cNvPr id="2" name="TextBox 1">
            <a:extLst>
              <a:ext uri="{FF2B5EF4-FFF2-40B4-BE49-F238E27FC236}">
                <a16:creationId xmlns:a16="http://schemas.microsoft.com/office/drawing/2014/main" id="{1D813F82-C245-48A2-B386-7E6BCDE22074}"/>
              </a:ext>
            </a:extLst>
          </p:cNvPr>
          <p:cNvSpPr txBox="1"/>
          <p:nvPr/>
        </p:nvSpPr>
        <p:spPr>
          <a:xfrm>
            <a:off x="954087" y="6399776"/>
            <a:ext cx="7235826"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Click on the picture or here</a:t>
            </a:r>
            <a:r>
              <a:rPr lang="lt-LT"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hlinkClick r:id="rId4"/>
              </a:rPr>
              <a:t>https://youtu.be/k9cFq3V8qLM</a:t>
            </a:r>
            <a:r>
              <a:rPr lang="lt-LT"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6227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92894ED1CA7294089EB453A2E42FE46" ma:contentTypeVersion="6" ma:contentTypeDescription="Utwórz nowy dokument." ma:contentTypeScope="" ma:versionID="5bea6c7a8ce63f475d82498a7f529c1d">
  <xsd:schema xmlns:xsd="http://www.w3.org/2001/XMLSchema" xmlns:xs="http://www.w3.org/2001/XMLSchema" xmlns:p="http://schemas.microsoft.com/office/2006/metadata/properties" xmlns:ns2="259464ce-ff12-4a16-b0d8-89779ae33bcb" xmlns:ns3="711816db-f155-415b-88bf-90350566b5ba" targetNamespace="http://schemas.microsoft.com/office/2006/metadata/properties" ma:root="true" ma:fieldsID="d5ef942ae103872481679d367d549289" ns2:_="" ns3:_="">
    <xsd:import namespace="259464ce-ff12-4a16-b0d8-89779ae33bcb"/>
    <xsd:import namespace="711816db-f155-415b-88bf-90350566b5ba"/>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9464ce-ff12-4a16-b0d8-89779ae33b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1816db-f155-415b-88bf-90350566b5ba" elementFormDefault="qualified">
    <xsd:import namespace="http://schemas.microsoft.com/office/2006/documentManagement/types"/>
    <xsd:import namespace="http://schemas.microsoft.com/office/infopath/2007/PartnerControls"/>
    <xsd:element name="SharedWithUsers" ma:index="11"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DFCC64-76D5-42B5-93DB-F7307E171FF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31F50C3-EE8C-404E-A901-B71508B3A4A5}">
  <ds:schemaRefs>
    <ds:schemaRef ds:uri="http://schemas.microsoft.com/sharepoint/v3/contenttype/forms"/>
  </ds:schemaRefs>
</ds:datastoreItem>
</file>

<file path=customXml/itemProps3.xml><?xml version="1.0" encoding="utf-8"?>
<ds:datastoreItem xmlns:ds="http://schemas.openxmlformats.org/officeDocument/2006/customXml" ds:itemID="{40C8AB8D-39D4-4CF0-B279-547BBC3C9CDC}"/>
</file>

<file path=docProps/app.xml><?xml version="1.0" encoding="utf-8"?>
<Properties xmlns="http://schemas.openxmlformats.org/officeDocument/2006/extended-properties" xmlns:vt="http://schemas.openxmlformats.org/officeDocument/2006/docPropsVTypes">
  <TotalTime>2106</TotalTime>
  <Words>748</Words>
  <Application>Microsoft Office PowerPoint</Application>
  <PresentationFormat>Demonstracija ekrane (4:3)</PresentationFormat>
  <Paragraphs>40</Paragraphs>
  <Slides>11</Slides>
  <Notes>0</Notes>
  <HiddenSlides>0</HiddenSlides>
  <MMClips>1</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11</vt:i4>
      </vt:variant>
    </vt:vector>
  </HeadingPairs>
  <TitlesOfParts>
    <vt:vector size="16" baseType="lpstr">
      <vt:lpstr>Arial</vt:lpstr>
      <vt:lpstr>Calibri</vt:lpstr>
      <vt:lpstr>Roboto</vt:lpstr>
      <vt:lpstr>Times New Roman</vt:lpstr>
      <vt:lpstr>Motyw pakietu Office</vt:lpstr>
      <vt:lpstr>2. BIM file extensions and readers </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Windows User</dc:creator>
  <cp:lastModifiedBy>Airida Tylienė</cp:lastModifiedBy>
  <cp:revision>91</cp:revision>
  <dcterms:created xsi:type="dcterms:W3CDTF">2021-05-07T06:38:06Z</dcterms:created>
  <dcterms:modified xsi:type="dcterms:W3CDTF">2022-06-02T07:37:58Z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0x010100292894ED1CA7294089EB453A2E42FE46</vt:lpwstr>
  </property>
</Properties>
</file>